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20"/>
  </p:notesMasterIdLst>
  <p:handoutMasterIdLst>
    <p:handoutMasterId r:id="rId21"/>
  </p:handoutMasterIdLst>
  <p:sldIdLst>
    <p:sldId id="286" r:id="rId4"/>
    <p:sldId id="266" r:id="rId5"/>
    <p:sldId id="287" r:id="rId6"/>
    <p:sldId id="288" r:id="rId7"/>
    <p:sldId id="294" r:id="rId8"/>
    <p:sldId id="290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4" r:id="rId17"/>
    <p:sldId id="306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 varScale="1">
        <p:scale>
          <a:sx n="106" d="100"/>
          <a:sy n="106" d="100"/>
        </p:scale>
        <p:origin x="-1692" y="-90"/>
      </p:cViewPr>
      <p:guideLst>
        <p:guide orient="horz"/>
        <p:guide pos="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4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8672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6385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7143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:p14="http://schemas.microsoft.com/office/powerpoint/2010/main" xmlns="" val="24235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84424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701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4989" y="3517127"/>
            <a:ext cx="396240" cy="25527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23649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5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11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673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090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71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:p14="http://schemas.microsoft.com/office/powerpoint/2010/main" xmlns="" val="31288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7506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xmlns="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7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6.png"/><Relationship Id="rId2" Type="http://schemas.openxmlformats.org/officeDocument/2006/relationships/tags" Target="../tags/tag30.xml"/><Relationship Id="rId16" Type="http://schemas.openxmlformats.org/officeDocument/2006/relationships/image" Target="../media/image50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5.png"/><Relationship Id="rId5" Type="http://schemas.openxmlformats.org/officeDocument/2006/relationships/tags" Target="../tags/tag33.xml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tags" Target="../tags/tag32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39.xml"/><Relationship Id="rId16" Type="http://schemas.openxmlformats.org/officeDocument/2006/relationships/image" Target="../media/image61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6.png"/><Relationship Id="rId5" Type="http://schemas.openxmlformats.org/officeDocument/2006/relationships/tags" Target="../tags/tag42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tags" Target="../tags/tag41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6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68.png"/><Relationship Id="rId5" Type="http://schemas.openxmlformats.org/officeDocument/2006/relationships/tags" Target="../tags/tag48.xml"/><Relationship Id="rId10" Type="http://schemas.openxmlformats.org/officeDocument/2006/relationships/image" Target="../media/image67.png"/><Relationship Id="rId4" Type="http://schemas.openxmlformats.org/officeDocument/2006/relationships/tags" Target="../tags/tag47.xml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tags" Target="../tags/tag1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tags" Target="../tags/tag19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tags" Target="../tags/tag18.xml"/><Relationship Id="rId16" Type="http://schemas.openxmlformats.org/officeDocument/2006/relationships/image" Target="../media/image20.png"/><Relationship Id="rId1" Type="http://schemas.openxmlformats.org/officeDocument/2006/relationships/tags" Target="../tags/tag17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20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tags" Target="../tags/tag24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3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8.xml"/><Relationship Id="rId7" Type="http://schemas.openxmlformats.org/officeDocument/2006/relationships/image" Target="../media/image4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0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Integrationsverfahren </a:t>
            </a:r>
            <a:br>
              <a:rPr lang="de-DE" dirty="0" smtClean="0"/>
            </a:br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Simon Kerschbaum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13.12.2013 Seminar nachhaltige Energiesysteme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Ergebnisse als Euler-Verfahren: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Konsistenzordnung    :</a:t>
            </a:r>
          </a:p>
          <a:p>
            <a:endParaRPr lang="de-DE" b="1" dirty="0" smtClean="0"/>
          </a:p>
          <a:p>
            <a:pPr lvl="1"/>
            <a:r>
              <a:rPr lang="de-DE" dirty="0" smtClean="0"/>
              <a:t>Euler: </a:t>
            </a:r>
          </a:p>
          <a:p>
            <a:pPr lvl="1"/>
            <a:r>
              <a:rPr lang="en-US" dirty="0" err="1" smtClean="0"/>
              <a:t>Trapez</a:t>
            </a:r>
            <a:r>
              <a:rPr lang="en-US" dirty="0" smtClean="0"/>
              <a:t>: </a:t>
            </a:r>
            <a:br>
              <a:rPr lang="en-US" dirty="0" smtClean="0"/>
            </a:br>
            <a:endParaRPr lang="de-DE" dirty="0" smtClean="0"/>
          </a:p>
          <a:p>
            <a:r>
              <a:rPr lang="de-DE" b="1" dirty="0" smtClean="0"/>
              <a:t>Problem: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implizite Gleichung </a:t>
            </a:r>
            <a:br>
              <a:rPr lang="de-DE" dirty="0" smtClean="0"/>
            </a:br>
            <a:r>
              <a:rPr lang="de-DE" b="1" dirty="0" smtClean="0"/>
              <a:t>nicht lösbar </a:t>
            </a:r>
            <a:r>
              <a:rPr lang="de-DE" dirty="0" smtClean="0"/>
              <a:t>oder </a:t>
            </a:r>
            <a:r>
              <a:rPr lang="de-DE" b="1" dirty="0" smtClean="0"/>
              <a:t>Rechenaufwand zu groß</a:t>
            </a:r>
          </a:p>
          <a:p>
            <a:pPr>
              <a:buFont typeface="Arial" pitchFamily="34" charset="0"/>
              <a:buChar char="→"/>
            </a:pPr>
            <a:r>
              <a:rPr lang="de-DE" dirty="0" err="1" smtClean="0">
                <a:sym typeface="Wingdings" pitchFamily="2" charset="2"/>
              </a:rPr>
              <a:t>explitizes</a:t>
            </a:r>
            <a:r>
              <a:rPr lang="de-DE" dirty="0" smtClean="0">
                <a:sym typeface="Wingdings" pitchFamily="2" charset="2"/>
              </a:rPr>
              <a:t> Verfahren benötigt</a:t>
            </a:r>
          </a:p>
          <a:p>
            <a:pPr>
              <a:buFont typeface="Arial" pitchFamily="34" charset="0"/>
              <a:buChar char="→"/>
            </a:pPr>
            <a:r>
              <a:rPr lang="de-DE" dirty="0" smtClean="0">
                <a:sym typeface="Wingdings" pitchFamily="2" charset="2"/>
              </a:rPr>
              <a:t>Idee: Schätzung des unbekannten Wertes         durch expliziten Euler</a:t>
            </a:r>
          </a:p>
          <a:p>
            <a:pPr>
              <a:buFont typeface="Arial" pitchFamily="34" charset="0"/>
              <a:buChar char="→"/>
            </a:pPr>
            <a:r>
              <a:rPr lang="en-US" i="1" dirty="0" err="1" smtClean="0">
                <a:sym typeface="Wingdings" pitchFamily="2" charset="2"/>
              </a:rPr>
              <a:t>Heun</a:t>
            </a:r>
            <a:r>
              <a:rPr lang="en-US" dirty="0" err="1" smtClean="0">
                <a:sym typeface="Wingdings" pitchFamily="2" charset="2"/>
              </a:rPr>
              <a:t>-Verfahren</a:t>
            </a:r>
            <a:r>
              <a:rPr lang="en-US" dirty="0" smtClean="0">
                <a:sym typeface="Wingdings" pitchFamily="2" charset="2"/>
              </a:rPr>
              <a:t>: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85988" y="4320540"/>
            <a:ext cx="3082290" cy="308610"/>
          </a:xfrm>
          <a:prstGeom prst="rect">
            <a:avLst/>
          </a:prstGeom>
        </p:spPr>
      </p:pic>
      <p:pic>
        <p:nvPicPr>
          <p:cNvPr id="19" name="Grafik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5" y="5576794"/>
            <a:ext cx="443865" cy="169545"/>
          </a:xfrm>
          <a:prstGeom prst="rect">
            <a:avLst/>
          </a:prstGeom>
        </p:spPr>
      </p:pic>
      <p:pic>
        <p:nvPicPr>
          <p:cNvPr id="24" name="Grafik 2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0025" y="5788025"/>
            <a:ext cx="3928110" cy="45720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6925" y="2696210"/>
            <a:ext cx="142113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74695" y="2406650"/>
            <a:ext cx="127635" cy="16192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749425" y="3114675"/>
            <a:ext cx="579120" cy="21907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22779" y="3463290"/>
            <a:ext cx="586740" cy="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7" y="2059597"/>
            <a:ext cx="5163225" cy="3399036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Instabilität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</a:t>
            </a:r>
            <a:r>
              <a:rPr lang="de-DE" dirty="0" err="1" smtClean="0"/>
              <a:t>ßer</a:t>
            </a:r>
            <a:r>
              <a:rPr lang="de-DE" dirty="0" smtClean="0"/>
              <a:t> Schrittweite!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Heun</a:t>
            </a:r>
            <a:r>
              <a:rPr lang="de-DE" dirty="0" smtClean="0"/>
              <a:t>-Verfahren</a:t>
            </a:r>
            <a:endParaRPr lang="de-DE" dirty="0"/>
          </a:p>
        </p:txBody>
      </p:sp>
      <p:pic>
        <p:nvPicPr>
          <p:cNvPr id="8" name="Grafik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73701" y="2191386"/>
            <a:ext cx="2432685" cy="34861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00350" y="5394518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92583" y="1360728"/>
            <a:ext cx="4857730" cy="4345053"/>
          </a:xfrm>
          <a:prstGeom prst="rect">
            <a:avLst/>
          </a:prstGeom>
          <a:noFill/>
        </p:spPr>
      </p:pic>
      <p:pic>
        <p:nvPicPr>
          <p:cNvPr id="21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92582" y="1360728"/>
            <a:ext cx="4857729" cy="4345053"/>
          </a:xfrm>
          <a:prstGeom prst="rect">
            <a:avLst/>
          </a:prstGeom>
          <a:noFill/>
        </p:spPr>
      </p:pic>
      <p:pic>
        <p:nvPicPr>
          <p:cNvPr id="1028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2582" y="1360728"/>
            <a:ext cx="4857731" cy="4347364"/>
          </a:xfrm>
          <a:prstGeom prst="rect">
            <a:avLst/>
          </a:prstGeom>
          <a:noFill/>
        </p:spPr>
      </p:pic>
      <p:pic>
        <p:nvPicPr>
          <p:cNvPr id="17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3992582" y="1361883"/>
            <a:ext cx="4857731" cy="43450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Stabilitätsbetrachtungen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32854" y="1760925"/>
            <a:ext cx="3781495" cy="3818974"/>
          </a:xfrm>
        </p:spPr>
        <p:txBody>
          <a:bodyPr/>
          <a:lstStyle/>
          <a:p>
            <a:r>
              <a:rPr lang="de-DE" b="1" dirty="0" smtClean="0"/>
              <a:t>Stabilitätsgebiet S:</a:t>
            </a:r>
            <a:br>
              <a:rPr lang="de-DE" b="1" dirty="0" smtClean="0"/>
            </a:br>
            <a:r>
              <a:rPr lang="de-DE" dirty="0" smtClean="0"/>
              <a:t>Bereich, in dem           liegen müssen, damit Verfahren stabil</a:t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    : Eigenwerte der Dynamikmatrix     in </a:t>
            </a:r>
            <a:br>
              <a:rPr lang="de-DE" dirty="0" smtClean="0"/>
            </a:br>
            <a:r>
              <a:rPr lang="de-DE" dirty="0" smtClean="0"/>
              <a:t>System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8" name="Grafik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5725" y="2136138"/>
            <a:ext cx="569595" cy="241935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2005" y="3048635"/>
            <a:ext cx="211455" cy="241935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40000" y="3351529"/>
            <a:ext cx="200025" cy="177165"/>
          </a:xfrm>
          <a:prstGeom prst="rect">
            <a:avLst/>
          </a:prstGeom>
        </p:spPr>
      </p:pic>
      <p:pic>
        <p:nvPicPr>
          <p:cNvPr id="16" name="Grafik 15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739900" y="3657600"/>
            <a:ext cx="857250" cy="177165"/>
          </a:xfrm>
          <a:prstGeom prst="rect">
            <a:avLst/>
          </a:prstGeom>
        </p:spPr>
      </p:pic>
      <p:pic>
        <p:nvPicPr>
          <p:cNvPr id="19" name="Picture 4" descr="C:\Sonstiges\Studium\9. Semester\SNE\Ausarbeitung\Vortrag\Bilder\stabis1.png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3992581" y="1360727"/>
            <a:ext cx="4857730" cy="4345054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4657726" y="5993872"/>
            <a:ext cx="4192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i="1" dirty="0" smtClean="0"/>
              <a:t>Quelle: nach </a:t>
            </a:r>
            <a:r>
              <a:rPr lang="de-DE" sz="1100" i="1" dirty="0" err="1" smtClean="0"/>
              <a:t>Deuflhard</a:t>
            </a:r>
            <a:r>
              <a:rPr lang="de-DE" sz="1100" i="1" dirty="0" smtClean="0"/>
              <a:t>/Bornemann</a:t>
            </a:r>
            <a:endParaRPr lang="de-DE" sz="1100" i="1" dirty="0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24625" y="5738602"/>
            <a:ext cx="577215" cy="255270"/>
          </a:xfrm>
          <a:prstGeom prst="rect">
            <a:avLst/>
          </a:prstGeom>
        </p:spPr>
      </p:pic>
      <p:pic>
        <p:nvPicPr>
          <p:cNvPr id="25" name="Grafik 24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3940970" y="3286125"/>
            <a:ext cx="58293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Bisher: </a:t>
            </a:r>
            <a:r>
              <a:rPr lang="de-DE" dirty="0" smtClean="0"/>
              <a:t>konstante Schrittweite </a:t>
            </a:r>
          </a:p>
          <a:p>
            <a:r>
              <a:rPr lang="de-DE" b="1" dirty="0" smtClean="0"/>
              <a:t>Gedanke: </a:t>
            </a:r>
            <a:r>
              <a:rPr lang="de-DE" dirty="0" smtClean="0"/>
              <a:t>Anpassung der Schrittweite in jedem Schritt:</a:t>
            </a:r>
          </a:p>
          <a:p>
            <a:pPr lvl="1"/>
            <a:r>
              <a:rPr lang="de-DE" dirty="0" smtClean="0"/>
              <a:t>Starke Änderung </a:t>
            </a:r>
            <a:r>
              <a:rPr lang="de-DE" dirty="0" smtClean="0">
                <a:sym typeface="Wingdings" pitchFamily="2" charset="2"/>
              </a:rPr>
              <a:t> kleine Schrittweite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Schwache Änderung  große Schrittweite</a:t>
            </a:r>
          </a:p>
          <a:p>
            <a:r>
              <a:rPr lang="de-DE" b="1" dirty="0" smtClean="0">
                <a:sym typeface="Wingdings" pitchFamily="2" charset="2"/>
              </a:rPr>
              <a:t>Ziel:</a:t>
            </a:r>
            <a:r>
              <a:rPr lang="de-DE" dirty="0" smtClean="0">
                <a:sym typeface="Wingdings" pitchFamily="2" charset="2"/>
              </a:rPr>
              <a:t> Verringerung der Rechenzeit</a:t>
            </a:r>
          </a:p>
          <a:p>
            <a:r>
              <a:rPr lang="en-US" b="1" dirty="0" err="1" smtClean="0"/>
              <a:t>Vorgabe</a:t>
            </a:r>
            <a:r>
              <a:rPr lang="en-US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,     ,         und</a:t>
            </a:r>
          </a:p>
          <a:p>
            <a:r>
              <a:rPr lang="en-US" dirty="0" err="1" smtClean="0"/>
              <a:t>Adaptiver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14825" y="2046675"/>
            <a:ext cx="165735" cy="17526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09582" y="3952875"/>
            <a:ext cx="266700" cy="215265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02330" y="3962400"/>
            <a:ext cx="502920" cy="213360"/>
          </a:xfrm>
          <a:prstGeom prst="rect">
            <a:avLst/>
          </a:prstGeom>
        </p:spPr>
      </p:pic>
      <p:pic>
        <p:nvPicPr>
          <p:cNvPr id="9" name="Grafik 8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21200" y="3954780"/>
            <a:ext cx="544830" cy="21336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40250" y="4371975"/>
            <a:ext cx="238125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Schrittweitensteuerung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Beispiel</a:t>
            </a:r>
            <a:r>
              <a:rPr lang="en-US" b="1" dirty="0" smtClean="0"/>
              <a:t>: </a:t>
            </a:r>
            <a:endParaRPr lang="en-US" b="1" dirty="0" smtClean="0"/>
          </a:p>
        </p:txBody>
      </p:sp>
      <p:pic>
        <p:nvPicPr>
          <p:cNvPr id="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rcRect l="8163" b="4736"/>
          <a:stretch>
            <a:fillRect/>
          </a:stretch>
        </p:blipFill>
        <p:spPr bwMode="auto">
          <a:xfrm>
            <a:off x="2052911" y="2495188"/>
            <a:ext cx="4727333" cy="3238068"/>
          </a:xfrm>
          <a:prstGeom prst="rect">
            <a:avLst/>
          </a:prstGeom>
          <a:noFill/>
        </p:spPr>
      </p:pic>
      <p:pic>
        <p:nvPicPr>
          <p:cNvPr id="6" name="Grafik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649730" y="3788137"/>
            <a:ext cx="396240" cy="255270"/>
          </a:xfrm>
          <a:prstGeom prst="rect">
            <a:avLst/>
          </a:prstGeom>
        </p:spPr>
      </p:pic>
      <p:pic>
        <p:nvPicPr>
          <p:cNvPr id="7" name="Grafik 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5110" y="582754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Verfahren</a:t>
            </a:r>
            <a:r>
              <a:rPr lang="en-US" dirty="0" smtClean="0"/>
              <a:t> </a:t>
            </a:r>
            <a:r>
              <a:rPr lang="en-US" dirty="0" err="1" smtClean="0"/>
              <a:t>unterschiedlicher</a:t>
            </a:r>
            <a:r>
              <a:rPr lang="en-US" dirty="0" smtClean="0"/>
              <a:t> </a:t>
            </a:r>
            <a:r>
              <a:rPr lang="en-US" dirty="0" err="1" smtClean="0"/>
              <a:t>Konsistenzordnung</a:t>
            </a:r>
            <a:endParaRPr lang="en-US" dirty="0" smtClean="0"/>
          </a:p>
          <a:p>
            <a:r>
              <a:rPr lang="en-US" dirty="0" err="1" smtClean="0"/>
              <a:t>Explizite</a:t>
            </a:r>
            <a:r>
              <a:rPr lang="en-US" dirty="0" smtClean="0"/>
              <a:t> / </a:t>
            </a:r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en-US" dirty="0" smtClean="0"/>
          </a:p>
          <a:p>
            <a:pPr lvl="1"/>
            <a:r>
              <a:rPr lang="en-US" dirty="0" err="1" smtClean="0"/>
              <a:t>Implizit</a:t>
            </a:r>
            <a:r>
              <a:rPr lang="en-US" dirty="0" smtClean="0"/>
              <a:t>: 	+ </a:t>
            </a:r>
            <a:r>
              <a:rPr lang="en-US" dirty="0" err="1" smtClean="0"/>
              <a:t>Stabilitätsverhalten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– </a:t>
            </a:r>
            <a:r>
              <a:rPr lang="en-US" dirty="0" err="1" smtClean="0"/>
              <a:t>Rechenaufwand</a:t>
            </a:r>
            <a:r>
              <a:rPr lang="en-US" dirty="0" smtClean="0"/>
              <a:t>/</a:t>
            </a:r>
            <a:r>
              <a:rPr lang="en-US" dirty="0" err="1" smtClean="0"/>
              <a:t>Auflösen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Gleichung</a:t>
            </a:r>
            <a:r>
              <a:rPr lang="en-US" dirty="0" smtClean="0"/>
              <a:t> (</a:t>
            </a:r>
            <a:r>
              <a:rPr lang="en-US" dirty="0" err="1" smtClean="0"/>
              <a:t>Realisierbarkeit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Explizit</a:t>
            </a:r>
            <a:r>
              <a:rPr lang="en-US" dirty="0" smtClean="0"/>
              <a:t>: vice versa</a:t>
            </a:r>
          </a:p>
          <a:p>
            <a:r>
              <a:rPr lang="en-US" dirty="0" err="1" smtClean="0"/>
              <a:t>Schrittweitensteuerung</a:t>
            </a:r>
            <a:endParaRPr lang="en-US" dirty="0" smtClean="0"/>
          </a:p>
          <a:p>
            <a:pPr lvl="1">
              <a:buFont typeface="Arial" pitchFamily="34" charset="0"/>
              <a:buChar char="+"/>
            </a:pP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Rechenzeiteinsparung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Langzeitsimulationen</a:t>
            </a:r>
            <a:endParaRPr lang="en-US" dirty="0" smtClean="0"/>
          </a:p>
          <a:p>
            <a:pPr lvl="1"/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Toleranz</a:t>
            </a:r>
            <a:r>
              <a:rPr lang="en-US" dirty="0" smtClean="0"/>
              <a:t> </a:t>
            </a:r>
            <a:r>
              <a:rPr lang="en-US" dirty="0" err="1" smtClean="0"/>
              <a:t>schwierig</a:t>
            </a:r>
            <a:r>
              <a:rPr lang="en-US" dirty="0" smtClean="0"/>
              <a:t>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Ergebnis</a:t>
            </a:r>
            <a:r>
              <a:rPr lang="en-US" dirty="0" smtClean="0"/>
              <a:t> </a:t>
            </a:r>
            <a:r>
              <a:rPr lang="en-US" dirty="0" err="1" smtClean="0"/>
              <a:t>verf</a:t>
            </a:r>
            <a:r>
              <a:rPr lang="de-DE" dirty="0" err="1" smtClean="0"/>
              <a:t>älschen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Erhöhung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Stützstellen</a:t>
            </a:r>
            <a:r>
              <a:rPr lang="en-US" dirty="0" smtClean="0"/>
              <a:t> (</a:t>
            </a:r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Eingebettete</a:t>
            </a:r>
            <a:r>
              <a:rPr lang="en-US" dirty="0" smtClean="0"/>
              <a:t> </a:t>
            </a:r>
            <a:r>
              <a:rPr lang="en-US" dirty="0" err="1" smtClean="0"/>
              <a:t>Runge-Kutta-Verfahren</a:t>
            </a:r>
            <a:r>
              <a:rPr lang="en-US" dirty="0" smtClean="0"/>
              <a:t> (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Schrittweitensteuerung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Mehrschrittverfahren</a:t>
            </a:r>
            <a:endParaRPr lang="en-US" dirty="0" smtClean="0"/>
          </a:p>
          <a:p>
            <a:r>
              <a:rPr lang="en-US" dirty="0" err="1" smtClean="0"/>
              <a:t>Prädiktor-Korrektor-Verfahren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Die einfachsten Verfahren an einem Beispielsystem</a:t>
            </a:r>
          </a:p>
          <a:p>
            <a:r>
              <a:rPr lang="de-DE" dirty="0" smtClean="0"/>
              <a:t>Stabilitätsbetrachtungen der einfachsten Verfahren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Software für Zeitbereichssimulation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z.B.: PSS </a:t>
            </a:r>
            <a:r>
              <a:rPr lang="de-DE" dirty="0" err="1" smtClean="0"/>
              <a:t>Netomac</a:t>
            </a:r>
            <a:r>
              <a:rPr lang="de-DE" dirty="0" smtClean="0"/>
              <a:t>, </a:t>
            </a:r>
            <a:r>
              <a:rPr lang="de-DE" dirty="0" err="1" smtClean="0"/>
              <a:t>Eurostag</a:t>
            </a:r>
            <a:r>
              <a:rPr lang="de-DE" dirty="0" smtClean="0"/>
              <a:t>, </a:t>
            </a:r>
            <a:r>
              <a:rPr lang="de-DE" dirty="0" err="1" smtClean="0"/>
              <a:t>PowerFactory</a:t>
            </a:r>
            <a:r>
              <a:rPr lang="de-DE" dirty="0" smtClean="0"/>
              <a:t>, </a:t>
            </a:r>
            <a:r>
              <a:rPr lang="de-DE" dirty="0" err="1" smtClean="0"/>
              <a:t>Matlab</a:t>
            </a:r>
            <a:r>
              <a:rPr lang="de-DE" dirty="0" smtClean="0"/>
              <a:t>/</a:t>
            </a:r>
            <a:r>
              <a:rPr lang="de-DE" dirty="0" err="1" smtClean="0"/>
              <a:t>Simulink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Anfangswertproblemen: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6" y="3915785"/>
            <a:ext cx="287274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2" y="3601682"/>
            <a:ext cx="2314575" cy="88392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1" y="5015753"/>
            <a:ext cx="607695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17" name="Grafik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041" y="3545544"/>
            <a:ext cx="2316480" cy="25527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67749" y="3222812"/>
            <a:ext cx="3168015" cy="152019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26528" y="5599175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27862" y="5065988"/>
            <a:ext cx="2017395" cy="25527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9640" y="4152900"/>
            <a:ext cx="1306830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Sonstiges\Studium\9. Semester\SNE\Ausarbeitung\Vortrag\Bilder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8653" y="1052587"/>
            <a:ext cx="3046773" cy="2207863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pic>
        <p:nvPicPr>
          <p:cNvPr id="15" name="Grafik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6528" y="2051720"/>
            <a:ext cx="2213610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1971035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6135" y="2486210"/>
            <a:ext cx="130683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9"/>
          <a:srcRect l="12651" b="10777"/>
          <a:stretch>
            <a:fillRect/>
          </a:stretch>
        </p:blipFill>
        <p:spPr bwMode="auto">
          <a:xfrm>
            <a:off x="1426528" y="3201270"/>
            <a:ext cx="4008833" cy="2597704"/>
          </a:xfrm>
          <a:prstGeom prst="rect">
            <a:avLst/>
          </a:prstGeom>
          <a:noFill/>
        </p:spPr>
      </p:pic>
      <p:pic>
        <p:nvPicPr>
          <p:cNvPr id="12" name="Grafik 1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1100773" y="4234329"/>
            <a:ext cx="396240" cy="25527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75368" y="5798419"/>
            <a:ext cx="78105" cy="16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572"/>
            <a:ext cx="5160094" cy="346936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9153" y="2026800"/>
            <a:ext cx="5162400" cy="3469132"/>
          </a:xfrm>
          <a:prstGeom prst="rect">
            <a:avLst/>
          </a:prstGeom>
          <a:noFill/>
        </p:spPr>
      </p:pic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-106847" y="2026800"/>
            <a:ext cx="5160094" cy="3469360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14" name="Grafik 1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513" y="3303489"/>
            <a:ext cx="1834515" cy="232410"/>
          </a:xfrm>
          <a:prstGeom prst="rect">
            <a:avLst/>
          </a:prstGeom>
        </p:spPr>
      </p:pic>
      <p:pic>
        <p:nvPicPr>
          <p:cNvPr id="20" name="Grafik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508881" y="3652887"/>
            <a:ext cx="1823085" cy="255270"/>
          </a:xfrm>
          <a:prstGeom prst="rect">
            <a:avLst/>
          </a:prstGeom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8881" y="4040727"/>
            <a:ext cx="279273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9" y="2059597"/>
            <a:ext cx="5163228" cy="3399038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8518" y="2059597"/>
            <a:ext cx="5163227" cy="3399038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T = 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  <p:pic>
        <p:nvPicPr>
          <p:cNvPr id="7" name="Grafik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0350" y="54006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3454" y="2051723"/>
            <a:ext cx="5124546" cy="3445460"/>
          </a:xfrm>
          <a:prstGeom prst="rect">
            <a:avLst/>
          </a:prstGeom>
          <a:noFill/>
        </p:spPr>
      </p:pic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3454" y="2051724"/>
            <a:ext cx="5124548" cy="3445463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3454" y="2051720"/>
            <a:ext cx="5124548" cy="3445463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3454" y="2051724"/>
            <a:ext cx="5124548" cy="3445461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12" name="Grafik 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525478"/>
            <a:ext cx="242697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2939580"/>
            <a:ext cx="2148840" cy="232410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19525" y="4084101"/>
            <a:ext cx="1459230" cy="478155"/>
          </a:xfrm>
          <a:prstGeom prst="rect">
            <a:avLst/>
          </a:prstGeom>
        </p:spPr>
      </p:pic>
      <p:pic>
        <p:nvPicPr>
          <p:cNvPr id="11" name="Grafik 10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6075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3"/>
            <a:ext cx="5124545" cy="3445460"/>
          </a:xfrm>
          <a:prstGeom prst="rect">
            <a:avLst/>
          </a:prstGeom>
          <a:noFill/>
        </p:spPr>
      </p:pic>
      <p:pic>
        <p:nvPicPr>
          <p:cNvPr id="11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5" cy="3445459"/>
          </a:xfrm>
          <a:prstGeom prst="rect">
            <a:avLst/>
          </a:prstGeom>
          <a:noFill/>
        </p:spPr>
      </p:pic>
      <p:pic>
        <p:nvPicPr>
          <p:cNvPr id="12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4" cy="344545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16" name="Grafik 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24389" y="2815764"/>
            <a:ext cx="3082290" cy="308610"/>
          </a:xfrm>
          <a:prstGeom prst="rect">
            <a:avLst/>
          </a:prstGeom>
        </p:spPr>
      </p:pic>
      <p:pic>
        <p:nvPicPr>
          <p:cNvPr id="18" name="Grafik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3947425"/>
            <a:ext cx="1931670" cy="600075"/>
          </a:xfrm>
          <a:prstGeom prst="rect">
            <a:avLst/>
          </a:prstGeom>
        </p:spPr>
      </p:pic>
      <p:pic>
        <p:nvPicPr>
          <p:cNvPr id="14" name="Grafik 13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0350" y="5438782"/>
            <a:ext cx="7810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1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dot{\x}=\up{\lambda} \x, \quad \x(0)=1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p{i}(t) &amp;= \frac{\u_\R(t)}{\R} \\&#10;\end{align*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$\up{\lambda}=-1, \qquad \dot{\x}=-\x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\begin{document}&#10;$\x(t)=\x_0 \up{e}^{\up{\lambda} t}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x$(t)$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\begin{document}&#10;$\x_{i+1}=\x_i + \T \cdot \dot{\x}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i+1}=(1-\T)\x_i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_{1}=\x(0)=1 \Rightarrow \x_{2}=0.5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+ \T \cdot \f(\x_{i+1})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x_i - \T\cdot \x_{i+1}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x_{i+1}= \dfrac{\x_i}{1+\T}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x_i \dfrac{1-\T/2}{1+\T/2}$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 = \T \cdot\frac{1}{2}\big( \f(\x_i)+\f(\x_{i+1}) \big)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$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T \cdot \frac{1}{2}\Big( \f(\x_i) + \f\big(\x_i+\T\f(\x_i)\big) \Big)$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e}(t) = \mathcal{O}(\T^\up{p})$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$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1$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p}=2$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_{i+1}= \x_i(1-\T+\frac{\T^2}{2})$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t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\cdot \underline{\lambda}_i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\underline{\lambda}_i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up{x}}&#10;\renewcommand{\u}{\up{u}}&#10;\newcommand{\C}{\up{C}}&#10;\newcommand{\R}{\up{R}}&#10;\newcommand{\T}{\up{T}}&#10;&#10;&#10;\begin{document}&#10;$\x(t)$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A}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vec{\dot{x}}=\vec{A}\vec{x}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Re}(\underline{\up{z}})$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up{Im}(\underline{\up{z}})$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$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0$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\up{min}$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\up{max}$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T_i$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\x(t)$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begin{document}&#10;&#10;\begin{align*}&#10;&amp;\vec{\dot{x}}(t) = \vec{f}(\vec{x},t), \quad \vec{x}(0)=\vec{x}_0&#10;\end{align*}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include{makros}&#10;&#10;\begin{document}&#10;$t$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\begin{document}&#10;&#10;\begin{align*}&#10;\x(t) = \x_0 + \int\limits_0^t \dot{\x}(t) \mathrm{d}t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newcommand{\bs}{\boldsymbol}&#10;\renewcommand{\vec}[1]{\bs{\mathrm{#1}}}&#10;\newcommand{\up}[1]{\mathrm{#1}}&#10;\newcommand{\x}{\vec{x}}&#10;&#10;\begin{document}&#10;&#10;\begin{align*}&#10;\x_{i}=?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%\include{makros}&#10;\newcommand{\bs}{\boldsymbol}&#10;\renewcommand{\vec}[1]{\bs{\mathrm{#1}}}&#10;\newcommand{\up}[1]{\mathrm{#1}}&#10;\newcommand{\x}{\up{x}}&#10;\renewcommand{\u}{\up{u}}&#10;\newcommand{\C}{\up{C}}&#10;\newcommand{\R}{\up{R}}&#10;&#10;\begin{document}&#10;\begin{align*}&#10;\u_\C(t)&amp;=\u_\R(t):=\u(t)&#10;\end{align*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newcommand{\bs}{\boldsymbol}&#10;\renewcommand{\vec}[1]{\bs{\mathrm{#1}}}&#10;\newcommand{\up}[1]{\mathrm{#1}}&#10;\newcommand{\x}{\up{x}}&#10;\renewcommand{\u}{\up{u}}&#10;\newcommand{\C}{\up{C}}&#10;\newcommand{\R}{\up{R}}&#10;&#10;&#10;\begin{document}&#10;\begin{align*}&#10;\u_\C(t) &amp;= \u_0 + \frac{1}{\C} \int \limits_0^t -\up{i}(t) \mathrm{d}t \\&#10;\dot{\u}(t) &amp;= \frac{-1}{\R\C} \u(t), \quad \u(0) = \u_0\\&#10;\end{align*}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213</Words>
  <Application>Microsoft Office PowerPoint</Application>
  <PresentationFormat>Bildschirmpräsentation (4:3)</PresentationFormat>
  <Paragraphs>110</Paragraphs>
  <Slides>16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EES</vt:lpstr>
      <vt:lpstr>Deckblatt</vt:lpstr>
      <vt:lpstr>Inhaltsseiten</vt:lpstr>
      <vt:lpstr>Integrationsverfahren  zur Simulation im Zeitbereich</vt:lpstr>
      <vt:lpstr>Agenda</vt:lpstr>
      <vt:lpstr>Was ist das?</vt:lpstr>
      <vt:lpstr>Ein Beispielsystem</vt:lpstr>
      <vt:lpstr>Ein Beispielsystem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Das Heun-Verfahren</vt:lpstr>
      <vt:lpstr>Stabilitätsbetrachtungen</vt:lpstr>
      <vt:lpstr>Schrittweitensteuerung</vt:lpstr>
      <vt:lpstr>Schrittweitensteuerung</vt:lpstr>
      <vt:lpstr>Zusammenfassung</vt:lpstr>
      <vt:lpstr>Ausblick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167</cp:revision>
  <cp:lastPrinted>2011-06-29T10:46:41Z</cp:lastPrinted>
  <dcterms:created xsi:type="dcterms:W3CDTF">2013-12-05T10:13:31Z</dcterms:created>
  <dcterms:modified xsi:type="dcterms:W3CDTF">2013-12-11T08:04:52Z</dcterms:modified>
</cp:coreProperties>
</file>